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61" r:id="rId3"/>
    <p:sldId id="259" r:id="rId4"/>
    <p:sldId id="262" r:id="rId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47" autoAdjust="0"/>
  </p:normalViewPr>
  <p:slideViewPr>
    <p:cSldViewPr>
      <p:cViewPr varScale="1">
        <p:scale>
          <a:sx n="91" d="100"/>
          <a:sy n="91" d="100"/>
        </p:scale>
        <p:origin x="-1572" y="-114"/>
      </p:cViewPr>
      <p:guideLst>
        <p:guide orient="horz" pos="2160"/>
        <p:guide pos="2880"/>
      </p:guideLst>
    </p:cSldViewPr>
  </p:slideViewPr>
  <p:notesTextViewPr>
    <p:cViewPr>
      <p:scale>
        <a:sx n="1" d="1"/>
        <a:sy n="1" d="1"/>
      </p:scale>
      <p:origin x="6" y="72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813CE22-AC99-4A9F-9978-7C2173350F58}" type="datetimeFigureOut">
              <a:rPr lang="en-US" smtClean="0"/>
              <a:t>6/13/2017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1DF3170-EE30-4306-A7E0-87CA50E66345}" type="slidenum">
              <a:rPr lang="en-US" smtClean="0"/>
              <a:t>‹#›</a:t>
            </a:fld>
            <a:endParaRPr lang="en-US"/>
          </a:p>
        </p:txBody>
      </p:sp>
    </p:spTree>
    <p:extLst>
      <p:ext uri="{BB962C8B-B14F-4D97-AF65-F5344CB8AC3E}">
        <p14:creationId xmlns:p14="http://schemas.microsoft.com/office/powerpoint/2010/main" val="74206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chapter 5, Paul </a:t>
            </a:r>
            <a:r>
              <a:rPr lang="en-US" baseline="0" dirty="0" smtClean="0"/>
              <a:t>is </a:t>
            </a:r>
            <a:r>
              <a:rPr lang="en-US" baseline="0" dirty="0" smtClean="0"/>
              <a:t>getting into the practical </a:t>
            </a:r>
            <a:r>
              <a:rPr lang="en-US" baseline="0" dirty="0" smtClean="0"/>
              <a:t>application </a:t>
            </a:r>
            <a:r>
              <a:rPr lang="en-US" baseline="0" dirty="0" smtClean="0"/>
              <a:t>of being under the law of Christ, a law of freedom that grants liberty from the Law of Moses. He has already discussed the serious ramifications of the one who seeks justification by law – </a:t>
            </a:r>
            <a:r>
              <a:rPr lang="en-US" baseline="0" dirty="0" smtClean="0"/>
              <a:t>this person has and will always fall </a:t>
            </a:r>
            <a:r>
              <a:rPr lang="en-US" baseline="0" dirty="0" smtClean="0"/>
              <a:t>from </a:t>
            </a:r>
            <a:r>
              <a:rPr lang="en-US" baseline="0" dirty="0" smtClean="0"/>
              <a:t>grace. The reason is because basing our faith on perfect law-keeping is a law of self-justification in which I place confidence in my ability to keep God’s law. This produces 2 kinds of people. The first kind becomes so distressed by his inability to keep God’s law that he gives up and falls away, preferring instead to dwell in self-pity than seeking God’s help. The 2</a:t>
            </a:r>
            <a:r>
              <a:rPr lang="en-US" baseline="30000" dirty="0" smtClean="0"/>
              <a:t>nd</a:t>
            </a:r>
            <a:r>
              <a:rPr lang="en-US" baseline="0" dirty="0" smtClean="0"/>
              <a:t> person, though, is the one who can’t keep all of God’s law but convinces himself that he does, either through pure pride/blindness or by enhancing certain commands in his own mind that he thinks God truly cares about while diminishing others (this was one of the problem with the Pharisees).</a:t>
            </a:r>
          </a:p>
          <a:p>
            <a:endParaRPr lang="en-US" baseline="0" dirty="0" smtClean="0"/>
          </a:p>
          <a:p>
            <a:r>
              <a:rPr lang="en-US" baseline="0" dirty="0" smtClean="0"/>
              <a:t>In </a:t>
            </a:r>
            <a:r>
              <a:rPr lang="en-US" baseline="0" dirty="0" smtClean="0"/>
              <a:t>this next section, </a:t>
            </a:r>
            <a:r>
              <a:rPr lang="en-US" baseline="0" dirty="0" smtClean="0"/>
              <a:t>Paul </a:t>
            </a:r>
            <a:r>
              <a:rPr lang="en-US" baseline="0" dirty="0" smtClean="0"/>
              <a:t>will begin building the argument that there </a:t>
            </a:r>
            <a:r>
              <a:rPr lang="en-US" baseline="0" dirty="0" smtClean="0"/>
              <a:t>is reciprocal motivation and response </a:t>
            </a:r>
            <a:r>
              <a:rPr lang="en-US" baseline="0" dirty="0" smtClean="0"/>
              <a:t>that </a:t>
            </a:r>
            <a:r>
              <a:rPr lang="en-US" baseline="0" dirty="0" smtClean="0"/>
              <a:t>arises </a:t>
            </a:r>
            <a:r>
              <a:rPr lang="en-US" baseline="0" dirty="0" smtClean="0"/>
              <a:t>out of fully coming to freedom in Christ – love. Love is the ultimate </a:t>
            </a:r>
            <a:r>
              <a:rPr lang="en-US" baseline="0" dirty="0" smtClean="0"/>
              <a:t>expression of worship and a life in Christ, </a:t>
            </a:r>
            <a:r>
              <a:rPr lang="en-US" baseline="0" dirty="0" smtClean="0"/>
              <a:t>toward God and toward men. </a:t>
            </a:r>
            <a:r>
              <a:rPr lang="en-US" baseline="0" dirty="0" smtClean="0"/>
              <a:t>But before he pressed this point, Paul will admonish the brethren regarding those who deceived them.</a:t>
            </a:r>
            <a:endParaRPr lang="en-US" baseline="0" dirty="0" smtClean="0"/>
          </a:p>
        </p:txBody>
      </p:sp>
      <p:sp>
        <p:nvSpPr>
          <p:cNvPr id="4" name="Slide Number Placeholder 3"/>
          <p:cNvSpPr>
            <a:spLocks noGrp="1"/>
          </p:cNvSpPr>
          <p:nvPr>
            <p:ph type="sldNum" sz="quarter" idx="10"/>
          </p:nvPr>
        </p:nvSpPr>
        <p:spPr/>
        <p:txBody>
          <a:bodyPr/>
          <a:lstStyle/>
          <a:p>
            <a:pPr>
              <a:defRPr/>
            </a:pPr>
            <a:fld id="{DE2B7BB4-8004-4494-A8E2-8C41EB554459}" type="slidenum">
              <a:rPr lang="en-US" altLang="en-US" smtClean="0"/>
              <a:pPr>
                <a:defRPr/>
              </a:pPr>
              <a:t>1</a:t>
            </a:fld>
            <a:endParaRPr lang="en-US" altLang="en-US"/>
          </a:p>
        </p:txBody>
      </p:sp>
    </p:spTree>
    <p:extLst>
      <p:ext uri="{BB962C8B-B14F-4D97-AF65-F5344CB8AC3E}">
        <p14:creationId xmlns:p14="http://schemas.microsoft.com/office/powerpoint/2010/main" val="278541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2</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altLang="en-US" sz="1200" u="sng" dirty="0" smtClean="0"/>
              <a:t>What can we do to ensure we are more persuaded by Christ than men?</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First, we need to hold fast to Christ.</a:t>
            </a:r>
            <a:r>
              <a:rPr lang="en-US" altLang="en-US" sz="1200" u="none" baseline="0" dirty="0" smtClean="0"/>
              <a:t> Jesus, and what He did for us, should resonate so strongly in our mind and heart that we cling tightly to His word, knowing it not just on the surface, but deeply. Doing so will ensure that no one is able to persuade in another direction other than that which Jesus would have us go.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baseline="0" dirty="0" smtClean="0"/>
              <a:t>Second, we must guard our emotions. Jeremiah 17:9 informs us that the heart is more deceptive than anything. We must learn to reason with our minds and not allow ourselves to be distracted by feelings because there are false teachers who will exploit our emotions. They will hone in on our desires, our disgruntles, our bitterness, our complaints, and use that to draw us from the teachings of scripture and more toward them. If we are people led more by our emotions than our ability to reason objectively, we are fresh meat for those with carnal, immoral motives.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baseline="0" dirty="0" smtClean="0"/>
              <a:t>Third, our self-worth must be found in Christ and not what others think of us. If we allow man and his opinion of us or his clever use of words or rhetoric to cause us to admire him above and beyond Christ, we’re going to get off course. That God sent Christ to die for us should be the </a:t>
            </a:r>
            <a:r>
              <a:rPr lang="en-US" altLang="en-US" sz="1200" u="none" baseline="0" dirty="0" smtClean="0"/>
              <a:t>event </a:t>
            </a:r>
            <a:r>
              <a:rPr lang="en-US" altLang="en-US" sz="1200" u="none" baseline="0" dirty="0" smtClean="0"/>
              <a:t>in history that gives us all the sense of self-worth we’ll ever need (Eph 1:13-14).</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2) </a:t>
            </a:r>
            <a:r>
              <a:rPr lang="en-US" altLang="en-US" sz="1200" u="sng" dirty="0" smtClean="0"/>
              <a:t>In context, what does Paul mean by “a little leaven leavens the whole lump of dough”?</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So stringent were the Jews</a:t>
            </a:r>
            <a:r>
              <a:rPr lang="en-US" altLang="en-US" sz="1200" u="none" baseline="0" dirty="0" smtClean="0"/>
              <a:t> in keeping Feast of Unleavened Bread, they would remove every single particle of leaven from their homes to ensure none would spread because they knew the capability of even just a small bit. The power of leaven, therefore, was well-known amongst the Jews. Paul wants the Galatians to understand that false teaching works the same way. Even a single act of immorality or a small compromise in the wrong direction has the potential or widespread influence in a church. Therefore, we must be diligent to nip this influence in the bud in its early stages and not be so unwise in our toleration of one another.</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3) </a:t>
            </a:r>
            <a:r>
              <a:rPr lang="en-US" altLang="en-US" sz="1200" u="sng" dirty="0" smtClean="0"/>
              <a:t>Why does Paul seemingly change his tone in vs. 10?</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r>
              <a:rPr lang="en-US" sz="1200" kern="1200" dirty="0" smtClean="0">
                <a:solidFill>
                  <a:schemeClr val="tx1"/>
                </a:solidFill>
                <a:effectLst/>
                <a:latin typeface="+mn-lt"/>
                <a:ea typeface="+mn-ea"/>
                <a:cs typeface="+mn-cs"/>
              </a:rPr>
              <a:t>He has </a:t>
            </a:r>
            <a:r>
              <a:rPr lang="en-US" sz="1200" i="0" kern="1200" dirty="0" smtClean="0">
                <a:solidFill>
                  <a:schemeClr val="tx1"/>
                </a:solidFill>
                <a:effectLst/>
                <a:latin typeface="+mn-lt"/>
                <a:ea typeface="+mn-ea"/>
                <a:cs typeface="+mn-cs"/>
              </a:rPr>
              <a:t>previously said:</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O foolish Galatians” (3:1); “I am afraid for you, lest I have labored for you in vain” (4:11); “I have doubts about you” (4:20).</a:t>
            </a:r>
            <a:r>
              <a:rPr lang="en-US" sz="1200" i="0" kern="1200" baseline="0" dirty="0" smtClean="0">
                <a:solidFill>
                  <a:schemeClr val="tx1"/>
                </a:solidFill>
                <a:effectLst/>
                <a:latin typeface="+mn-lt"/>
                <a:ea typeface="+mn-ea"/>
                <a:cs typeface="+mn-cs"/>
              </a:rPr>
              <a:t> Paul often changes his tone in his epistles as he desires to inspire them by raising his expectations toward them. </a:t>
            </a:r>
            <a:r>
              <a:rPr lang="en-US" sz="1200" i="0" kern="1200" dirty="0" smtClean="0">
                <a:solidFill>
                  <a:schemeClr val="tx1"/>
                </a:solidFill>
                <a:effectLst/>
                <a:latin typeface="+mn-lt"/>
                <a:ea typeface="+mn-ea"/>
                <a:cs typeface="+mn-cs"/>
              </a:rPr>
              <a:t>This means that</a:t>
            </a:r>
            <a:r>
              <a:rPr lang="en-US" sz="1200" i="0" kern="1200" baseline="0" dirty="0" smtClean="0">
                <a:solidFill>
                  <a:schemeClr val="tx1"/>
                </a:solidFill>
                <a:effectLst/>
                <a:latin typeface="+mn-lt"/>
                <a:ea typeface="+mn-ea"/>
                <a:cs typeface="+mn-cs"/>
              </a:rPr>
              <a:t> there is a time </a:t>
            </a:r>
            <a:r>
              <a:rPr lang="en-US" sz="1200" i="0" kern="1200" baseline="0" dirty="0" smtClean="0">
                <a:solidFill>
                  <a:schemeClr val="tx1"/>
                </a:solidFill>
                <a:effectLst/>
                <a:latin typeface="+mn-lt"/>
                <a:ea typeface="+mn-ea"/>
                <a:cs typeface="+mn-cs"/>
              </a:rPr>
              <a:t>to </a:t>
            </a:r>
            <a:r>
              <a:rPr lang="en-US" sz="1200" i="0" kern="1200" baseline="0" dirty="0" smtClean="0">
                <a:solidFill>
                  <a:schemeClr val="tx1"/>
                </a:solidFill>
                <a:effectLst/>
                <a:latin typeface="+mn-lt"/>
                <a:ea typeface="+mn-ea"/>
                <a:cs typeface="+mn-cs"/>
              </a:rPr>
              <a:t>rebuke, exhort, warn, and discipline. But then there is also a time when we need to inspire, encourage, forgive, let go, and hold up one another’s hands. It takes wisdom to know the difference but as we do so, we must constantly be looking to ourselves for how we would want to be treated if we were in the same shoes. Paul’s change of tone is very typical of any father who loves his children so much that he is righteously indignant over their misbehavior. But as a father, he continues to have hope and faith they will eventually grow up and move past the mistakes that youth can bring.</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1) </a:t>
            </a:r>
            <a:r>
              <a:rPr lang="en-US" altLang="en-US" sz="1200" u="sng" dirty="0" smtClean="0"/>
              <a:t>Why would the Judaizing teachers claim Paul himself taught circumcision?</a:t>
            </a:r>
            <a:endParaRPr lang="en-US" altLang="en-US" sz="1200" dirty="0" smtClean="0"/>
          </a:p>
          <a:p>
            <a:pPr marL="0" indent="0" eaLnBrk="1" hangingPunct="1">
              <a:buFontTx/>
              <a:buNone/>
              <a:defRPr/>
            </a:pPr>
            <a:endParaRPr lang="en-US" altLang="en-US" sz="1200" u="none" dirty="0" smtClean="0"/>
          </a:p>
          <a:p>
            <a:r>
              <a:rPr lang="en-US" sz="1200" kern="1200" dirty="0" smtClean="0">
                <a:solidFill>
                  <a:schemeClr val="tx1"/>
                </a:solidFill>
                <a:effectLst/>
                <a:latin typeface="+mn-lt"/>
                <a:ea typeface="+mn-ea"/>
                <a:cs typeface="+mn-cs"/>
              </a:rPr>
              <a:t>This is likely because of</a:t>
            </a:r>
            <a:r>
              <a:rPr lang="en-US" sz="1200" kern="1200" baseline="0" dirty="0" smtClean="0">
                <a:solidFill>
                  <a:schemeClr val="tx1"/>
                </a:solidFill>
                <a:effectLst/>
                <a:latin typeface="+mn-lt"/>
                <a:ea typeface="+mn-ea"/>
                <a:cs typeface="+mn-cs"/>
              </a:rPr>
              <a:t> the case of Timothy from Acts 16:3. However Paul would only have Timothy circumcised so as not to become a stumbling block to the Jews, not to enforce it as a requirement for salvation to Gentiles. But the Judaizing teachers were not interested in truth, just in misrepresenting Paul. The point we can learn from this is that false teachers are always false. While it may take knowledge and discernment to point out their falsehood and inconsistency, it can be done. We should have no fear of a false teacher no matter how smart or eloquent he sounds. Paul’s reasoning is sound when he says, in essence, </a:t>
            </a:r>
            <a:r>
              <a:rPr lang="en-US" sz="1200" kern="1200" dirty="0" smtClean="0">
                <a:solidFill>
                  <a:schemeClr val="tx1"/>
                </a:solidFill>
                <a:effectLst/>
                <a:latin typeface="+mn-lt"/>
                <a:ea typeface="+mn-ea"/>
                <a:cs typeface="+mn-cs"/>
              </a:rPr>
              <a:t>“If that is true, the Jews would have stopped persecuting me long ago.”</a:t>
            </a:r>
            <a:endParaRPr lang="en-US" altLang="en-US" sz="1200" u="none" dirty="0" smtClean="0"/>
          </a:p>
          <a:p>
            <a:pPr marL="0" indent="0" eaLnBrk="1" hangingPunct="1">
              <a:buFontTx/>
              <a:buNone/>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2) </a:t>
            </a:r>
            <a:r>
              <a:rPr lang="en-US" altLang="en-US" sz="1200" u="sng" dirty="0" smtClean="0"/>
              <a:t>Why was the cross such a stumbling block for the Jews?</a:t>
            </a:r>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The evidence appears to be clear from</a:t>
            </a:r>
            <a:r>
              <a:rPr lang="en-US" altLang="en-US" sz="1200" u="none" baseline="0" dirty="0" smtClean="0"/>
              <a:t> the gospels that the Jews were expecting a Messiah who would oust the Romans and return Israel to independence and glory as they had experienced in the reign of Solomon. They wanted a Messiah for material benefits. But the prophets, though, limited in their vision, repeatedly spoke of a Messiah that would be of spiritual benefit – one that would take care of the problem of sin. If the Jews got what they wanted, they would continue attempting to justify themselves by the Law and “their” Messiah would be in alignment with their beliefs, therefore removing the stumbling block that Jesus’ crucifixion created. As it was in his writing, though, the cross continued to be a stumbling block to the Judaizing teachers as they could not allow that </a:t>
            </a:r>
            <a:r>
              <a:rPr lang="en-US" altLang="en-US" sz="1200" u="none" baseline="0" dirty="0" smtClean="0"/>
              <a:t>event to </a:t>
            </a:r>
            <a:r>
              <a:rPr lang="en-US" altLang="en-US" sz="1200" u="none" baseline="0" dirty="0" smtClean="0"/>
              <a:t>do away </a:t>
            </a:r>
            <a:r>
              <a:rPr lang="en-US" altLang="en-US" sz="1200" u="none" baseline="0" dirty="0" smtClean="0"/>
              <a:t>with </a:t>
            </a:r>
            <a:r>
              <a:rPr lang="en-US" altLang="en-US" sz="1200" u="none" baseline="0" dirty="0" smtClean="0"/>
              <a:t>the </a:t>
            </a:r>
            <a:r>
              <a:rPr lang="en-US" altLang="en-US" sz="1200" u="none" baseline="0" dirty="0" smtClean="0"/>
              <a:t>Law, something they clung to so dearly.</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3) </a:t>
            </a:r>
            <a:r>
              <a:rPr lang="en-US" altLang="en-US" sz="1200" u="sng" dirty="0" smtClean="0"/>
              <a:t>What does Paul mean by wishing they would mutilate themselves?</a:t>
            </a:r>
            <a:endParaRPr lang="en-US" altLang="en-US" sz="1200" u="none" dirty="0" smtClean="0"/>
          </a:p>
          <a:p>
            <a:pPr marL="0" indent="0" eaLnBrk="1" hangingPunct="1">
              <a:buFontTx/>
              <a:buNone/>
              <a:defRPr/>
            </a:pPr>
            <a:endParaRPr lang="en-US" altLang="en-US" sz="1200" u="none" dirty="0" smtClean="0"/>
          </a:p>
          <a:p>
            <a:r>
              <a:rPr lang="en-US" sz="1200" kern="1200" dirty="0" smtClean="0">
                <a:solidFill>
                  <a:schemeClr val="tx1"/>
                </a:solidFill>
                <a:effectLst/>
                <a:latin typeface="+mn-lt"/>
                <a:ea typeface="+mn-ea"/>
                <a:cs typeface="+mn-cs"/>
              </a:rPr>
              <a:t>Why such a seemingly crude exclamation?</a:t>
            </a:r>
            <a:r>
              <a:rPr lang="en-US" sz="1200" kern="1200" baseline="0" dirty="0" smtClean="0">
                <a:solidFill>
                  <a:schemeClr val="tx1"/>
                </a:solidFill>
                <a:effectLst/>
                <a:latin typeface="+mn-lt"/>
                <a:ea typeface="+mn-ea"/>
                <a:cs typeface="+mn-cs"/>
              </a:rPr>
              <a:t> Two possibilities…first, </a:t>
            </a:r>
            <a:r>
              <a:rPr lang="en-US" sz="1200" kern="1200" dirty="0" smtClean="0">
                <a:solidFill>
                  <a:schemeClr val="tx1"/>
                </a:solidFill>
                <a:effectLst/>
                <a:latin typeface="+mn-lt"/>
                <a:ea typeface="+mn-ea"/>
                <a:cs typeface="+mn-cs"/>
              </a:rPr>
              <a:t>Paul understands the ramifications of this false doctrine and has already shown that it severs one from Christ,</a:t>
            </a:r>
            <a:r>
              <a:rPr lang="en-US" sz="1200" kern="1200" baseline="0" dirty="0" smtClean="0">
                <a:solidFill>
                  <a:schemeClr val="tx1"/>
                </a:solidFill>
                <a:effectLst/>
                <a:latin typeface="+mn-lt"/>
                <a:ea typeface="+mn-ea"/>
                <a:cs typeface="+mn-cs"/>
              </a:rPr>
              <a:t> causing a Christian to fall from grace. So it is possible that he speaking similarly to the imprecatory psalms, being</a:t>
            </a:r>
            <a:r>
              <a:rPr lang="en-US" sz="1200" kern="1200" dirty="0" smtClean="0">
                <a:solidFill>
                  <a:schemeClr val="tx1"/>
                </a:solidFill>
                <a:effectLst/>
                <a:latin typeface="+mn-lt"/>
                <a:ea typeface="+mn-ea"/>
                <a:cs typeface="+mn-cs"/>
              </a:rPr>
              <a:t> filled with righteous indignation. However, castration was an abhorrent thing as it was a practice of pagan priests of that time.  He could be </a:t>
            </a:r>
            <a:r>
              <a:rPr lang="en-US" sz="1200" kern="1200" dirty="0" smtClean="0">
                <a:solidFill>
                  <a:schemeClr val="tx1"/>
                </a:solidFill>
                <a:effectLst/>
                <a:latin typeface="+mn-lt"/>
                <a:ea typeface="+mn-ea"/>
                <a:cs typeface="+mn-cs"/>
              </a:rPr>
              <a:t>suggesting </a:t>
            </a:r>
            <a:r>
              <a:rPr lang="en-US" sz="1200" kern="1200" dirty="0" smtClean="0">
                <a:solidFill>
                  <a:schemeClr val="tx1"/>
                </a:solidFill>
                <a:effectLst/>
                <a:latin typeface="+mn-lt"/>
                <a:ea typeface="+mn-ea"/>
                <a:cs typeface="+mn-cs"/>
              </a:rPr>
              <a:t>that it would be better for everyone if the Judaizers would just go ahead and castrate themselves and therefore be openly anathema.</a:t>
            </a:r>
            <a:r>
              <a:rPr lang="en-US" sz="1200" kern="1200" baseline="0" dirty="0" smtClean="0">
                <a:solidFill>
                  <a:schemeClr val="tx1"/>
                </a:solidFill>
                <a:effectLst/>
                <a:latin typeface="+mn-lt"/>
                <a:ea typeface="+mn-ea"/>
                <a:cs typeface="+mn-cs"/>
              </a:rPr>
              <a:t> This would serve to </a:t>
            </a:r>
            <a:r>
              <a:rPr lang="en-US" sz="1200" kern="1200" dirty="0" smtClean="0">
                <a:solidFill>
                  <a:schemeClr val="tx1"/>
                </a:solidFill>
                <a:effectLst/>
                <a:latin typeface="+mn-lt"/>
                <a:ea typeface="+mn-ea"/>
                <a:cs typeface="+mn-cs"/>
              </a:rPr>
              <a:t>neutralize their influence</a:t>
            </a:r>
            <a:r>
              <a:rPr lang="en-US" sz="1200" kern="1200" baseline="0" dirty="0" smtClean="0">
                <a:solidFill>
                  <a:schemeClr val="tx1"/>
                </a:solidFill>
                <a:effectLst/>
                <a:latin typeface="+mn-lt"/>
                <a:ea typeface="+mn-ea"/>
                <a:cs typeface="+mn-cs"/>
              </a:rPr>
              <a:t> rather than allowing them </a:t>
            </a:r>
            <a:r>
              <a:rPr lang="en-US" sz="1200" kern="1200" dirty="0" smtClean="0">
                <a:solidFill>
                  <a:schemeClr val="tx1"/>
                </a:solidFill>
                <a:effectLst/>
                <a:latin typeface="+mn-lt"/>
                <a:ea typeface="+mn-ea"/>
                <a:cs typeface="+mn-cs"/>
              </a:rPr>
              <a:t>to continue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hiding behind the robe of Moses</a:t>
            </a:r>
            <a:r>
              <a:rPr lang="en-US" sz="1200" kern="1200" baseline="0" dirty="0" smtClean="0">
                <a:solidFill>
                  <a:schemeClr val="tx1"/>
                </a:solidFill>
                <a:effectLst/>
                <a:latin typeface="+mn-lt"/>
                <a:ea typeface="+mn-ea"/>
                <a:cs typeface="+mn-cs"/>
              </a:rPr>
              <a:t> as they perverted the gospel message.</a:t>
            </a:r>
            <a:endParaRPr lang="en-US" sz="1200" kern="1200" dirty="0" smtClean="0">
              <a:solidFill>
                <a:schemeClr val="tx1"/>
              </a:solidFill>
              <a:effectLst/>
              <a:latin typeface="+mn-lt"/>
              <a:ea typeface="+mn-ea"/>
              <a:cs typeface="+mn-cs"/>
            </a:endParaRPr>
          </a:p>
          <a:p>
            <a:pPr marL="0" indent="0" eaLnBrk="1" hangingPunct="1">
              <a:buFontTx/>
              <a:buNone/>
              <a:defRPr/>
            </a:pPr>
            <a:endParaRPr lang="en-US" altLang="en-US" sz="1200" u="non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4</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indent="-228600" eaLnBrk="1" hangingPunct="1">
              <a:buFontTx/>
              <a:buAutoNum type="arabicParenR"/>
              <a:defRPr/>
            </a:pPr>
            <a:r>
              <a:rPr lang="en-US" altLang="en-US" sz="1200" u="sng" dirty="0" smtClean="0"/>
              <a:t>Why does freedom in Christ cause some to become fleshly?</a:t>
            </a:r>
            <a:endParaRPr lang="en-US" altLang="en-US" sz="1200" u="none" dirty="0" smtClean="0"/>
          </a:p>
          <a:p>
            <a:pPr lvl="0" eaLnBrk="1" hangingPunct="1">
              <a:lnSpc>
                <a:spcPct val="80000"/>
              </a:lnSpc>
              <a:spcBef>
                <a:spcPct val="0"/>
              </a:spcBef>
              <a:buFont typeface="+mj-lt"/>
              <a:buNone/>
            </a:pPr>
            <a:endParaRPr lang="en-US" altLang="en-US" sz="1200" u="none" dirty="0" smtClean="0"/>
          </a:p>
          <a:p>
            <a:r>
              <a:rPr lang="en-US" sz="1200" kern="1200" dirty="0" smtClean="0">
                <a:solidFill>
                  <a:schemeClr val="tx1"/>
                </a:solidFill>
                <a:effectLst/>
                <a:latin typeface="+mn-lt"/>
                <a:ea typeface="+mn-ea"/>
                <a:cs typeface="+mn-cs"/>
              </a:rPr>
              <a:t>The liberty we receive in Christ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an</a:t>
            </a:r>
            <a:r>
              <a:rPr lang="en-US" sz="1200" kern="1200" baseline="0" dirty="0" smtClean="0">
                <a:solidFill>
                  <a:schemeClr val="tx1"/>
                </a:solidFill>
                <a:effectLst/>
                <a:latin typeface="+mn-lt"/>
                <a:ea typeface="+mn-ea"/>
                <a:cs typeface="+mn-cs"/>
              </a:rPr>
              <a:t> awesome</a:t>
            </a:r>
            <a:r>
              <a:rPr lang="en-US" sz="1200" kern="1200" dirty="0" smtClean="0">
                <a:solidFill>
                  <a:schemeClr val="tx1"/>
                </a:solidFill>
                <a:effectLst/>
                <a:latin typeface="+mn-lt"/>
                <a:ea typeface="+mn-ea"/>
                <a:cs typeface="+mn-cs"/>
              </a:rPr>
              <a:t> expression of God’s grace</a:t>
            </a:r>
            <a:r>
              <a:rPr lang="en-US" sz="1200" kern="1200" baseline="0" dirty="0" smtClean="0">
                <a:solidFill>
                  <a:schemeClr val="tx1"/>
                </a:solidFill>
                <a:effectLst/>
                <a:latin typeface="+mn-lt"/>
                <a:ea typeface="+mn-ea"/>
                <a:cs typeface="+mn-cs"/>
              </a:rPr>
              <a:t> that brings</a:t>
            </a:r>
            <a:r>
              <a:rPr lang="en-US" sz="1200" kern="1200" dirty="0" smtClean="0">
                <a:solidFill>
                  <a:schemeClr val="tx1"/>
                </a:solidFill>
                <a:effectLst/>
                <a:latin typeface="+mn-lt"/>
                <a:ea typeface="+mn-ea"/>
                <a:cs typeface="+mn-cs"/>
              </a:rPr>
              <a:t> relief, peace, joy, thankfulness, and contentment. It</a:t>
            </a:r>
            <a:r>
              <a:rPr lang="en-US" sz="1200" kern="1200" baseline="0" dirty="0" smtClean="0">
                <a:solidFill>
                  <a:schemeClr val="tx1"/>
                </a:solidFill>
                <a:effectLst/>
                <a:latin typeface="+mn-lt"/>
                <a:ea typeface="+mn-ea"/>
                <a:cs typeface="+mn-cs"/>
              </a:rPr>
              <a:t> frees us from having to keep the Law perfectly in order to be justified. </a:t>
            </a:r>
            <a:r>
              <a:rPr lang="en-US" sz="1200" kern="1200" dirty="0" smtClean="0">
                <a:solidFill>
                  <a:schemeClr val="tx1"/>
                </a:solidFill>
                <a:effectLst/>
                <a:latin typeface="+mn-lt"/>
                <a:ea typeface="+mn-ea"/>
                <a:cs typeface="+mn-cs"/>
              </a:rPr>
              <a:t>However, Satan can twist even these</a:t>
            </a:r>
            <a:r>
              <a:rPr lang="en-US" sz="1200" kern="1200" baseline="0" dirty="0" smtClean="0">
                <a:solidFill>
                  <a:schemeClr val="tx1"/>
                </a:solidFill>
                <a:effectLst/>
                <a:latin typeface="+mn-lt"/>
                <a:ea typeface="+mn-ea"/>
                <a:cs typeface="+mn-cs"/>
              </a:rPr>
              <a:t> emotions</a:t>
            </a:r>
            <a:r>
              <a:rPr lang="en-US" sz="1200" kern="1200" dirty="0" smtClean="0">
                <a:solidFill>
                  <a:schemeClr val="tx1"/>
                </a:solidFill>
                <a:effectLst/>
                <a:latin typeface="+mn-lt"/>
                <a:ea typeface="+mn-ea"/>
                <a:cs typeface="+mn-cs"/>
              </a:rPr>
              <a:t> and</a:t>
            </a:r>
            <a:r>
              <a:rPr lang="en-US" sz="1200" kern="1200" baseline="0" dirty="0" smtClean="0">
                <a:solidFill>
                  <a:schemeClr val="tx1"/>
                </a:solidFill>
                <a:effectLst/>
                <a:latin typeface="+mn-lt"/>
                <a:ea typeface="+mn-ea"/>
                <a:cs typeface="+mn-cs"/>
              </a:rPr>
              <a:t> turn them against us by letting that freedom turn into licentiousness. Satan knows that convincing others that an unfettered</a:t>
            </a:r>
            <a:r>
              <a:rPr lang="en-US" sz="1200" kern="1200" dirty="0" smtClean="0">
                <a:solidFill>
                  <a:schemeClr val="tx1"/>
                </a:solidFill>
                <a:effectLst/>
                <a:latin typeface="+mn-lt"/>
                <a:ea typeface="+mn-ea"/>
                <a:cs typeface="+mn-cs"/>
              </a:rPr>
              <a:t> view of this liberty will cause Christian to</a:t>
            </a:r>
            <a:r>
              <a:rPr lang="en-US" sz="1200" kern="1200" baseline="0" dirty="0" smtClean="0">
                <a:solidFill>
                  <a:schemeClr val="tx1"/>
                </a:solidFill>
                <a:effectLst/>
                <a:latin typeface="+mn-lt"/>
                <a:ea typeface="+mn-ea"/>
                <a:cs typeface="+mn-cs"/>
              </a:rPr>
              <a:t> believe they are free</a:t>
            </a:r>
            <a:r>
              <a:rPr lang="en-US" sz="1200" kern="1200" dirty="0" smtClean="0">
                <a:solidFill>
                  <a:schemeClr val="tx1"/>
                </a:solidFill>
                <a:effectLst/>
                <a:latin typeface="+mn-lt"/>
                <a:ea typeface="+mn-ea"/>
                <a:cs typeface="+mn-cs"/>
              </a:rPr>
              <a:t> from everything - obligation, duty, resistance to sin, service to others.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unrestrained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view of liberty turns into self-indulgence where every desire the Christian</a:t>
            </a:r>
            <a:r>
              <a:rPr lang="en-US" sz="1200" kern="1200" baseline="0" dirty="0" smtClean="0">
                <a:solidFill>
                  <a:schemeClr val="tx1"/>
                </a:solidFill>
                <a:effectLst/>
                <a:latin typeface="+mn-lt"/>
                <a:ea typeface="+mn-ea"/>
                <a:cs typeface="+mn-cs"/>
              </a:rPr>
              <a:t> once believed was off limits is now fair game, whether a sin or so-called “liberty” that leads to stumbling blocks</a:t>
            </a:r>
            <a:r>
              <a:rPr lang="en-US" sz="1200" kern="1200" dirty="0" smtClean="0">
                <a:solidFill>
                  <a:schemeClr val="tx1"/>
                </a:solidFill>
                <a:effectLst/>
                <a:latin typeface="+mn-lt"/>
                <a:ea typeface="+mn-ea"/>
                <a:cs typeface="+mn-cs"/>
              </a:rPr>
              <a:t>.  Satan can use </a:t>
            </a:r>
            <a:r>
              <a:rPr lang="en-US" sz="1200" kern="1200" dirty="0" smtClean="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gain entry into the life of a Christian and subvert his faith. However true liberty involves service, which does not arise from obedience to</a:t>
            </a:r>
            <a:r>
              <a:rPr lang="en-US" sz="1200" kern="1200" baseline="0" dirty="0" smtClean="0">
                <a:solidFill>
                  <a:schemeClr val="tx1"/>
                </a:solidFill>
                <a:effectLst/>
                <a:latin typeface="+mn-lt"/>
                <a:ea typeface="+mn-ea"/>
                <a:cs typeface="+mn-cs"/>
              </a:rPr>
              <a:t> a command but is motivated by love for what Christ did.</a:t>
            </a:r>
          </a:p>
          <a:p>
            <a:endParaRPr lang="en-US" altLang="en-US" sz="1200" u="none" dirty="0" smtClean="0"/>
          </a:p>
          <a:p>
            <a:pPr lvl="0" eaLnBrk="1" hangingPunct="1">
              <a:lnSpc>
                <a:spcPct val="80000"/>
              </a:lnSpc>
              <a:spcBef>
                <a:spcPct val="0"/>
              </a:spcBef>
              <a:buFont typeface="+mj-lt"/>
              <a:buNone/>
            </a:pPr>
            <a:r>
              <a:rPr lang="en-US" altLang="en-US" sz="1200" u="none" dirty="0" smtClean="0"/>
              <a:t>2)</a:t>
            </a:r>
            <a:r>
              <a:rPr lang="en-US" altLang="en-US" sz="1200" u="none" baseline="0" dirty="0" smtClean="0"/>
              <a:t> </a:t>
            </a:r>
            <a:r>
              <a:rPr lang="en-US" altLang="en-US" sz="1200" u="sng" dirty="0" smtClean="0"/>
              <a:t>Why did Paul quote from the Law in vs. 14 to show why they are no longer bound by the Law?</a:t>
            </a:r>
          </a:p>
          <a:p>
            <a:pPr marL="0" indent="0" eaLnBrk="1" hangingPunct="1">
              <a:buFontTx/>
              <a:buNone/>
              <a:defRPr/>
            </a:pPr>
            <a:endParaRPr lang="en-US" altLang="en-US" sz="1200" u="none" dirty="0" smtClean="0"/>
          </a:p>
          <a:p>
            <a:r>
              <a:rPr lang="en-US" altLang="en-US" sz="1200" u="none" dirty="0" smtClean="0"/>
              <a:t>In</a:t>
            </a:r>
            <a:r>
              <a:rPr lang="en-US" altLang="en-US" sz="1200" u="none" baseline="0" dirty="0" smtClean="0"/>
              <a:t> Paul’s defense of the gospel and showing the inferiority of the OT to justify men, he is not saying there is no value in it. In fact, he has already quoted from Isa 54, Hab 2, Lev 18, and Gen 12 &amp; 15. </a:t>
            </a:r>
            <a:r>
              <a:rPr lang="en-US" altLang="en-US" sz="1200" u="none" kern="1200" baseline="0" dirty="0" smtClean="0">
                <a:solidFill>
                  <a:schemeClr val="tx1"/>
                </a:solidFill>
                <a:effectLst/>
                <a:latin typeface="+mn-lt"/>
                <a:ea typeface="+mn-ea"/>
                <a:cs typeface="+mn-cs"/>
              </a:rPr>
              <a:t>The OT</a:t>
            </a:r>
            <a:r>
              <a:rPr lang="en-US" sz="1200" kern="1200" dirty="0" smtClean="0">
                <a:solidFill>
                  <a:schemeClr val="tx1"/>
                </a:solidFill>
                <a:effectLst/>
                <a:latin typeface="+mn-lt"/>
                <a:ea typeface="+mn-ea"/>
                <a:cs typeface="+mn-cs"/>
              </a:rPr>
              <a:t> is valuable</a:t>
            </a:r>
            <a:r>
              <a:rPr lang="en-US" sz="1200" kern="1200" baseline="0" dirty="0" smtClean="0">
                <a:solidFill>
                  <a:schemeClr val="tx1"/>
                </a:solidFill>
                <a:effectLst/>
                <a:latin typeface="+mn-lt"/>
                <a:ea typeface="+mn-ea"/>
                <a:cs typeface="+mn-cs"/>
              </a:rPr>
              <a:t> as long as it is not used improperly</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the Judaizing</a:t>
            </a:r>
            <a:r>
              <a:rPr lang="en-US" sz="1200" kern="1200" baseline="0" dirty="0" smtClean="0">
                <a:solidFill>
                  <a:schemeClr val="tx1"/>
                </a:solidFill>
                <a:effectLst/>
                <a:latin typeface="+mn-lt"/>
                <a:ea typeface="+mn-ea"/>
                <a:cs typeface="+mn-cs"/>
              </a:rPr>
              <a:t> teachers</a:t>
            </a:r>
            <a:r>
              <a:rPr lang="en-US" sz="1200" kern="1200" dirty="0" smtClean="0">
                <a:solidFill>
                  <a:schemeClr val="tx1"/>
                </a:solidFill>
                <a:effectLst/>
                <a:latin typeface="+mn-lt"/>
                <a:ea typeface="+mn-ea"/>
                <a:cs typeface="+mn-cs"/>
              </a:rPr>
              <a:t> and the Galatians are not using it properly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are appealing to it as a means of justification which can</a:t>
            </a:r>
            <a:r>
              <a:rPr lang="en-US" sz="1200" kern="1200" baseline="0" dirty="0" smtClean="0">
                <a:solidFill>
                  <a:schemeClr val="tx1"/>
                </a:solidFill>
                <a:effectLst/>
                <a:latin typeface="+mn-lt"/>
                <a:ea typeface="+mn-ea"/>
                <a:cs typeface="+mn-cs"/>
              </a:rPr>
              <a:t> only</a:t>
            </a:r>
            <a:r>
              <a:rPr lang="en-US" sz="1200" kern="1200" dirty="0" smtClean="0">
                <a:solidFill>
                  <a:schemeClr val="tx1"/>
                </a:solidFill>
                <a:effectLst/>
                <a:latin typeface="+mn-lt"/>
                <a:ea typeface="+mn-ea"/>
                <a:cs typeface="+mn-cs"/>
              </a:rPr>
              <a:t> result in condemnation</a:t>
            </a:r>
            <a:r>
              <a:rPr lang="en-US" sz="1200" kern="1200" baseline="0" dirty="0" smtClean="0">
                <a:solidFill>
                  <a:schemeClr val="tx1"/>
                </a:solidFill>
                <a:effectLst/>
                <a:latin typeface="+mn-lt"/>
                <a:ea typeface="+mn-ea"/>
                <a:cs typeface="+mn-cs"/>
              </a:rPr>
              <a:t> seeing as they would have to keep it perfectly. Th</a:t>
            </a:r>
            <a:r>
              <a:rPr lang="en-US" sz="1200" kern="1200" dirty="0" smtClean="0">
                <a:solidFill>
                  <a:schemeClr val="tx1"/>
                </a:solidFill>
                <a:effectLst/>
                <a:latin typeface="+mn-lt"/>
                <a:ea typeface="+mn-ea"/>
                <a:cs typeface="+mn-cs"/>
              </a:rPr>
              <a:t>e heart of both OT and</a:t>
            </a:r>
            <a:r>
              <a:rPr lang="en-US" sz="1200" kern="1200" baseline="0" dirty="0" smtClean="0">
                <a:solidFill>
                  <a:schemeClr val="tx1"/>
                </a:solidFill>
                <a:effectLst/>
                <a:latin typeface="+mn-lt"/>
                <a:ea typeface="+mn-ea"/>
                <a:cs typeface="+mn-cs"/>
              </a:rPr>
              <a:t> NT</a:t>
            </a:r>
            <a:r>
              <a:rPr lang="en-US" sz="1200" kern="1200" dirty="0" smtClean="0">
                <a:solidFill>
                  <a:schemeClr val="tx1"/>
                </a:solidFill>
                <a:effectLst/>
                <a:latin typeface="+mn-lt"/>
                <a:ea typeface="+mn-ea"/>
                <a:cs typeface="+mn-cs"/>
              </a:rPr>
              <a:t> law God is love</a:t>
            </a:r>
            <a:r>
              <a:rPr lang="en-US" sz="1200" kern="1200" baseline="0" dirty="0" smtClean="0">
                <a:solidFill>
                  <a:schemeClr val="tx1"/>
                </a:solidFill>
                <a:effectLst/>
                <a:latin typeface="+mn-lt"/>
                <a:ea typeface="+mn-ea"/>
                <a:cs typeface="+mn-cs"/>
              </a:rPr>
              <a:t> – loving God with everything we’ve got and loving our neighbors as ourselves, treating them as we would wish to be treated. Without love being the primary motivation behind any law, the necessary consequence will always be to seek justification by law keeping.</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3) </a:t>
            </a:r>
            <a:r>
              <a:rPr lang="en-US" altLang="en-US" sz="1200" u="sng" dirty="0" smtClean="0"/>
              <a:t>Suggest some ways in which strife can consume a church</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First,</a:t>
            </a:r>
            <a:r>
              <a:rPr lang="en-US" altLang="en-US" sz="1200" u="none" baseline="0" dirty="0" smtClean="0"/>
              <a:t> we can become so wrapped up in aspects of doctrines, even legitimate ones, that in our defense of it we forget weightier matters of the law such as justice, mercy, and faithfulness (Matt 23:23). We can even be right in our defense and yet display a attitude far from Christ in our advocating of it. We can become self-righteous, prideful, and hypocritically judgmental which has a leavening effect that can destroy churches.</a:t>
            </a:r>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Second, in our defense we can form parties for self-justification purposes which will inevitable lead to division and not unity. Strength may come in numbers from a worldly stand point, but history and the bible show that often it is the minority who are in the right (Matt 7:13-14).</a:t>
            </a:r>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Third, when emotions are not tempered, bitterness can be the result. This is an infectious kind of emotion that produces other animosities and immoralities and spreads quickly throughout churches to others of the same mold or sitting on the fence. False teachers love to exploit this emotion for their benefit!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68586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97890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3958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72622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045ED-BC42-4FEA-B893-C6398910A72A}"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44512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045ED-BC42-4FEA-B893-C6398910A72A}"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1844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045ED-BC42-4FEA-B893-C6398910A72A}" type="datetimeFigureOut">
              <a:rPr lang="en-US" smtClean="0"/>
              <a:t>6/13/2017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71660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045ED-BC42-4FEA-B893-C6398910A72A}" type="datetimeFigureOut">
              <a:rPr lang="en-US" smtClean="0"/>
              <a:t>6/13/2017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8158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045ED-BC42-4FEA-B893-C6398910A72A}" type="datetimeFigureOut">
              <a:rPr lang="en-US" smtClean="0"/>
              <a:t>6/13/2017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432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146800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2978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45ED-BC42-4FEA-B893-C6398910A72A}" type="datetimeFigureOut">
              <a:rPr lang="en-US" smtClean="0"/>
              <a:t>6/13/2017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6747-500E-4741-AE80-6448ECF92A0F}" type="slidenum">
              <a:rPr lang="en-US" smtClean="0"/>
              <a:t>‹#›</a:t>
            </a:fld>
            <a:endParaRPr lang="en-US"/>
          </a:p>
        </p:txBody>
      </p:sp>
    </p:spTree>
    <p:extLst>
      <p:ext uri="{BB962C8B-B14F-4D97-AF65-F5344CB8AC3E}">
        <p14:creationId xmlns:p14="http://schemas.microsoft.com/office/powerpoint/2010/main" val="190542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stormarkmanning.com/wp-content/uploads/2015/10/Galatians_Title-1024x7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66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
          </a:xfrm>
        </p:spPr>
        <p:txBody>
          <a:bodyPr>
            <a:normAutofit fontScale="90000"/>
          </a:bodyPr>
          <a:lstStyle/>
          <a:p>
            <a:r>
              <a:rPr lang="en-US" altLang="en-US" sz="6800" b="1" dirty="0" smtClean="0"/>
              <a:t>Love Fulfills The Law</a:t>
            </a:r>
          </a:p>
        </p:txBody>
      </p:sp>
      <p:sp>
        <p:nvSpPr>
          <p:cNvPr id="3075" name="Rectangle 3"/>
          <p:cNvSpPr>
            <a:spLocks noGrp="1" noChangeArrowheads="1"/>
          </p:cNvSpPr>
          <p:nvPr>
            <p:ph type="body" idx="1"/>
          </p:nvPr>
        </p:nvSpPr>
        <p:spPr>
          <a:xfrm>
            <a:off x="6400800" y="778064"/>
            <a:ext cx="2743200" cy="6079936"/>
          </a:xfrm>
        </p:spPr>
        <p:txBody>
          <a:bodyPr>
            <a:noAutofit/>
          </a:bodyPr>
          <a:lstStyle/>
          <a:p>
            <a:pPr marL="0" indent="0">
              <a:buNone/>
            </a:pPr>
            <a:r>
              <a:rPr lang="en-US" altLang="en-US" sz="2200" b="1" dirty="0" smtClean="0"/>
              <a:t>Gal 5:7-10</a:t>
            </a:r>
            <a:r>
              <a:rPr lang="en-US" altLang="en-US" sz="2200" dirty="0" smtClean="0"/>
              <a:t> – “</a:t>
            </a:r>
            <a:r>
              <a:rPr lang="en-US" sz="2200" baseline="30000" dirty="0" smtClean="0"/>
              <a:t>7</a:t>
            </a:r>
            <a:r>
              <a:rPr lang="en-US" sz="2200" dirty="0" smtClean="0"/>
              <a:t>You </a:t>
            </a:r>
            <a:r>
              <a:rPr lang="en-US" sz="2200" dirty="0"/>
              <a:t>were running well; who hindered you from obeying the truth? </a:t>
            </a:r>
            <a:r>
              <a:rPr lang="en-US" sz="2200" baseline="30000" dirty="0" smtClean="0"/>
              <a:t>8</a:t>
            </a:r>
            <a:r>
              <a:rPr lang="en-US" sz="2200" dirty="0" smtClean="0"/>
              <a:t>This </a:t>
            </a:r>
            <a:r>
              <a:rPr lang="en-US" sz="2200" dirty="0"/>
              <a:t>persuasion did not come from Him who calls you. </a:t>
            </a:r>
            <a:r>
              <a:rPr lang="en-US" sz="2200" baseline="30000" dirty="0" smtClean="0"/>
              <a:t>9</a:t>
            </a:r>
            <a:r>
              <a:rPr lang="en-US" sz="2200" dirty="0" smtClean="0"/>
              <a:t>A </a:t>
            </a:r>
            <a:r>
              <a:rPr lang="en-US" sz="2200" dirty="0"/>
              <a:t>little leaven leavens the whole lump of dough. </a:t>
            </a:r>
            <a:r>
              <a:rPr lang="en-US" sz="2200" baseline="30000" dirty="0" smtClean="0"/>
              <a:t>10</a:t>
            </a:r>
            <a:r>
              <a:rPr lang="en-US" sz="2200" dirty="0" smtClean="0"/>
              <a:t>I </a:t>
            </a:r>
            <a:r>
              <a:rPr lang="en-US" sz="2200" dirty="0"/>
              <a:t>have </a:t>
            </a:r>
            <a:r>
              <a:rPr lang="en-US" sz="2200" dirty="0" smtClean="0"/>
              <a:t>confidence in </a:t>
            </a:r>
            <a:r>
              <a:rPr lang="en-US" sz="2200" dirty="0"/>
              <a:t>you in the Lord that you will adopt no other view; but the one who is disturbing you will bear his judgment, whoever he is.</a:t>
            </a:r>
            <a:r>
              <a:rPr lang="en-US" altLang="en-US" sz="2200" dirty="0" smtClean="0"/>
              <a:t>”</a:t>
            </a:r>
            <a:endParaRPr lang="en-US" altLang="en-US" sz="2200" dirty="0"/>
          </a:p>
        </p:txBody>
      </p:sp>
      <p:sp>
        <p:nvSpPr>
          <p:cNvPr id="3076" name="Rectangle 1"/>
          <p:cNvSpPr>
            <a:spLocks noChangeArrowheads="1"/>
          </p:cNvSpPr>
          <p:nvPr/>
        </p:nvSpPr>
        <p:spPr bwMode="auto">
          <a:xfrm>
            <a:off x="0" y="778064"/>
            <a:ext cx="6477000" cy="602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What can we do to ensure we are more persuaded by Christ than men?</a:t>
            </a:r>
            <a:endParaRPr lang="en-US" altLang="en-US" sz="2400" dirty="0" smtClean="0"/>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1800" dirty="0" smtClean="0"/>
              <a:t>Hold fast to Christ (Heb 10:23)</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Guard our emotions (Jer 17:9)</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Find our self-worth in Christ (Eph 1:13-14)</a:t>
            </a:r>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2000" u="sng" dirty="0" smtClean="0"/>
              <a:t>Point</a:t>
            </a:r>
            <a:r>
              <a:rPr lang="en-US" altLang="en-US" sz="2000" dirty="0" smtClean="0"/>
              <a:t>: We must accept the fact that there are false teachers gunning to take advantage of us</a:t>
            </a:r>
          </a:p>
          <a:p>
            <a:pPr lvl="1" eaLnBrk="1" hangingPunct="1">
              <a:lnSpc>
                <a:spcPct val="80000"/>
              </a:lnSpc>
              <a:spcBef>
                <a:spcPct val="0"/>
              </a:spcBef>
              <a:buFont typeface="+mj-lt"/>
              <a:buAutoNum type="alphaLcParenR"/>
            </a:pPr>
            <a:endParaRPr lang="en-US" altLang="en-US" sz="800" u="sng" dirty="0" smtClean="0"/>
          </a:p>
          <a:p>
            <a:pPr eaLnBrk="1" hangingPunct="1">
              <a:lnSpc>
                <a:spcPct val="80000"/>
              </a:lnSpc>
              <a:spcBef>
                <a:spcPct val="0"/>
              </a:spcBef>
              <a:buFontTx/>
              <a:buAutoNum type="arabicParenR"/>
            </a:pPr>
            <a:r>
              <a:rPr lang="en-US" altLang="en-US" sz="2400" u="sng" dirty="0" smtClean="0"/>
              <a:t>In context, what does Paul mean by “a little leaven leavens the whole lump of dough”?</a:t>
            </a:r>
            <a:endParaRPr lang="en-US" altLang="en-US" sz="2400" dirty="0" smtClean="0"/>
          </a:p>
          <a:p>
            <a:pPr lvl="1" eaLnBrk="1" hangingPunct="1">
              <a:lnSpc>
                <a:spcPct val="80000"/>
              </a:lnSpc>
              <a:spcBef>
                <a:spcPct val="0"/>
              </a:spcBef>
              <a:buFont typeface="+mj-lt"/>
              <a:buAutoNum type="alphaLcParenR"/>
            </a:pPr>
            <a:endParaRPr lang="en-US" altLang="en-US" sz="800" u="sng" dirty="0"/>
          </a:p>
          <a:p>
            <a:pPr lvl="1" eaLnBrk="1" hangingPunct="1">
              <a:lnSpc>
                <a:spcPct val="80000"/>
              </a:lnSpc>
              <a:spcBef>
                <a:spcPct val="0"/>
              </a:spcBef>
              <a:buFont typeface="+mj-lt"/>
              <a:buAutoNum type="alphaLcParenR"/>
            </a:pPr>
            <a:r>
              <a:rPr lang="en-US" altLang="en-US" sz="1800" dirty="0" smtClean="0"/>
              <a:t>Even a small particle of leaven greatly affects a lump of dough</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Even a “small” immorality or false teaching can create havoc amongst God’s teaching</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In our forbearance, we must not tolerate immorality. We must fight it in its early stages</a:t>
            </a:r>
          </a:p>
          <a:p>
            <a:pPr lvl="1" eaLnBrk="1" hangingPunct="1">
              <a:lnSpc>
                <a:spcPct val="80000"/>
              </a:lnSpc>
              <a:spcBef>
                <a:spcPct val="0"/>
              </a:spcBef>
              <a:buFont typeface="+mj-lt"/>
              <a:buAutoNum type="alphaLcParenR"/>
            </a:pPr>
            <a:endParaRPr lang="en-US" altLang="en-US" sz="800" dirty="0" smtClean="0"/>
          </a:p>
          <a:p>
            <a:pPr eaLnBrk="1" hangingPunct="1">
              <a:lnSpc>
                <a:spcPct val="80000"/>
              </a:lnSpc>
              <a:spcBef>
                <a:spcPct val="0"/>
              </a:spcBef>
              <a:buFontTx/>
              <a:buAutoNum type="arabicParenR"/>
            </a:pPr>
            <a:r>
              <a:rPr lang="en-US" altLang="en-US" sz="2400" u="sng" dirty="0" smtClean="0"/>
              <a:t>Why does Paul change his tone in vs. 10?</a:t>
            </a:r>
            <a:endParaRPr lang="en-US" altLang="en-US" sz="2400" dirty="0" smtClean="0"/>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dirty="0" smtClean="0"/>
              <a:t>He wants to inspire then by raising his expectations of them</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There is a time to rebuke and a time to encourage</a:t>
            </a:r>
            <a:endParaRPr lang="en-US" altLang="en-US" sz="1800" dirty="0"/>
          </a:p>
        </p:txBody>
      </p:sp>
    </p:spTree>
    <p:extLst>
      <p:ext uri="{BB962C8B-B14F-4D97-AF65-F5344CB8AC3E}">
        <p14:creationId xmlns:p14="http://schemas.microsoft.com/office/powerpoint/2010/main" val="4545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10" end="10"/>
                                            </p:txEl>
                                          </p:spTgt>
                                        </p:tgtEl>
                                        <p:attrNameLst>
                                          <p:attrName>style.visibility</p:attrName>
                                        </p:attrNameLst>
                                      </p:cBhvr>
                                      <p:to>
                                        <p:strVal val="visible"/>
                                      </p:to>
                                    </p:set>
                                    <p:animEffect transition="in" filter="fade">
                                      <p:cBhvr>
                                        <p:cTn id="7" dur="500"/>
                                        <p:tgtEl>
                                          <p:spTgt spid="3076">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12" end="12"/>
                                            </p:txEl>
                                          </p:spTgt>
                                        </p:tgtEl>
                                        <p:attrNameLst>
                                          <p:attrName>style.visibility</p:attrName>
                                        </p:attrNameLst>
                                      </p:cBhvr>
                                      <p:to>
                                        <p:strVal val="visible"/>
                                      </p:to>
                                    </p:set>
                                    <p:animEffect transition="in" filter="fade">
                                      <p:cBhvr>
                                        <p:cTn id="12" dur="500"/>
                                        <p:tgtEl>
                                          <p:spTgt spid="3076">
                                            <p:txEl>
                                              <p:pRg st="12"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14" end="14"/>
                                            </p:txEl>
                                          </p:spTgt>
                                        </p:tgtEl>
                                        <p:attrNameLst>
                                          <p:attrName>style.visibility</p:attrName>
                                        </p:attrNameLst>
                                      </p:cBhvr>
                                      <p:to>
                                        <p:strVal val="visible"/>
                                      </p:to>
                                    </p:set>
                                    <p:animEffect transition="in" filter="fade">
                                      <p:cBhvr>
                                        <p:cTn id="17" dur="500"/>
                                        <p:tgtEl>
                                          <p:spTgt spid="3076">
                                            <p:txEl>
                                              <p:pRg st="14" end="1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16" end="16"/>
                                            </p:txEl>
                                          </p:spTgt>
                                        </p:tgtEl>
                                        <p:attrNameLst>
                                          <p:attrName>style.visibility</p:attrName>
                                        </p:attrNameLst>
                                      </p:cBhvr>
                                      <p:to>
                                        <p:strVal val="visible"/>
                                      </p:to>
                                    </p:set>
                                    <p:animEffect transition="in" filter="fade">
                                      <p:cBhvr>
                                        <p:cTn id="22" dur="500"/>
                                        <p:tgtEl>
                                          <p:spTgt spid="3076">
                                            <p:txEl>
                                              <p:pRg st="16" end="1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0" end="0"/>
                                            </p:txEl>
                                          </p:spTgt>
                                        </p:tgtEl>
                                        <p:attrNameLst>
                                          <p:attrName>style.visibility</p:attrName>
                                        </p:attrNameLst>
                                      </p:cBhvr>
                                      <p:to>
                                        <p:strVal val="visible"/>
                                      </p:to>
                                    </p:set>
                                    <p:animEffect transition="in" filter="fade">
                                      <p:cBhvr>
                                        <p:cTn id="27" dur="500"/>
                                        <p:tgtEl>
                                          <p:spTgt spid="307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2" end="2"/>
                                            </p:txEl>
                                          </p:spTgt>
                                        </p:tgtEl>
                                        <p:attrNameLst>
                                          <p:attrName>style.visibility</p:attrName>
                                        </p:attrNameLst>
                                      </p:cBhvr>
                                      <p:to>
                                        <p:strVal val="visible"/>
                                      </p:to>
                                    </p:set>
                                    <p:animEffect transition="in" filter="fade">
                                      <p:cBhvr>
                                        <p:cTn id="32" dur="500"/>
                                        <p:tgtEl>
                                          <p:spTgt spid="307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4" end="4"/>
                                            </p:txEl>
                                          </p:spTgt>
                                        </p:tgtEl>
                                        <p:attrNameLst>
                                          <p:attrName>style.visibility</p:attrName>
                                        </p:attrNameLst>
                                      </p:cBhvr>
                                      <p:to>
                                        <p:strVal val="visible"/>
                                      </p:to>
                                    </p:set>
                                    <p:animEffect transition="in" filter="fade">
                                      <p:cBhvr>
                                        <p:cTn id="37" dur="500"/>
                                        <p:tgtEl>
                                          <p:spTgt spid="307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6" end="6"/>
                                            </p:txEl>
                                          </p:spTgt>
                                        </p:tgtEl>
                                        <p:attrNameLst>
                                          <p:attrName>style.visibility</p:attrName>
                                        </p:attrNameLst>
                                      </p:cBhvr>
                                      <p:to>
                                        <p:strVal val="visible"/>
                                      </p:to>
                                    </p:set>
                                    <p:animEffect transition="in" filter="fade">
                                      <p:cBhvr>
                                        <p:cTn id="42" dur="500"/>
                                        <p:tgtEl>
                                          <p:spTgt spid="307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8" end="8"/>
                                            </p:txEl>
                                          </p:spTgt>
                                        </p:tgtEl>
                                        <p:attrNameLst>
                                          <p:attrName>style.visibility</p:attrName>
                                        </p:attrNameLst>
                                      </p:cBhvr>
                                      <p:to>
                                        <p:strVal val="visible"/>
                                      </p:to>
                                    </p:set>
                                    <p:animEffect transition="in" filter="fade">
                                      <p:cBhvr>
                                        <p:cTn id="47" dur="500"/>
                                        <p:tgtEl>
                                          <p:spTgt spid="307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6">
                                            <p:txEl>
                                              <p:pRg st="20" end="20"/>
                                            </p:txEl>
                                          </p:spTgt>
                                        </p:tgtEl>
                                        <p:attrNameLst>
                                          <p:attrName>style.visibility</p:attrName>
                                        </p:attrNameLst>
                                      </p:cBhvr>
                                      <p:to>
                                        <p:strVal val="visible"/>
                                      </p:to>
                                    </p:set>
                                    <p:animEffect transition="in" filter="fade">
                                      <p:cBhvr>
                                        <p:cTn id="57" dur="500"/>
                                        <p:tgtEl>
                                          <p:spTgt spid="3076">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76">
                                            <p:txEl>
                                              <p:pRg st="22" end="22"/>
                                            </p:txEl>
                                          </p:spTgt>
                                        </p:tgtEl>
                                        <p:attrNameLst>
                                          <p:attrName>style.visibility</p:attrName>
                                        </p:attrNameLst>
                                      </p:cBhvr>
                                      <p:to>
                                        <p:strVal val="visible"/>
                                      </p:to>
                                    </p:set>
                                    <p:animEffect transition="in" filter="fade">
                                      <p:cBhvr>
                                        <p:cTn id="62" dur="500"/>
                                        <p:tgtEl>
                                          <p:spTgt spid="3076">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p:spPr>
        <p:txBody>
          <a:bodyPr>
            <a:normAutofit fontScale="90000"/>
          </a:bodyPr>
          <a:lstStyle/>
          <a:p>
            <a:r>
              <a:rPr lang="en-US" altLang="en-US" sz="6800" b="1" dirty="0"/>
              <a:t>Love Fulfills The Law</a:t>
            </a:r>
            <a:endParaRPr lang="en-US" altLang="en-US" sz="6800" b="1" dirty="0" smtClean="0"/>
          </a:p>
        </p:txBody>
      </p:sp>
      <p:sp>
        <p:nvSpPr>
          <p:cNvPr id="3075" name="Rectangle 3"/>
          <p:cNvSpPr>
            <a:spLocks noGrp="1" noChangeArrowheads="1"/>
          </p:cNvSpPr>
          <p:nvPr>
            <p:ph type="body" idx="1"/>
          </p:nvPr>
        </p:nvSpPr>
        <p:spPr>
          <a:xfrm>
            <a:off x="6477000" y="838200"/>
            <a:ext cx="2667000" cy="6019800"/>
          </a:xfrm>
        </p:spPr>
        <p:txBody>
          <a:bodyPr>
            <a:noAutofit/>
          </a:bodyPr>
          <a:lstStyle/>
          <a:p>
            <a:pPr marL="0" indent="0">
              <a:buNone/>
            </a:pPr>
            <a:r>
              <a:rPr lang="en-US" altLang="en-US" sz="2500" b="1" dirty="0" smtClean="0"/>
              <a:t>Gal 5:11-12 </a:t>
            </a:r>
            <a:r>
              <a:rPr lang="en-US" altLang="en-US" sz="2500" dirty="0" smtClean="0"/>
              <a:t>–“</a:t>
            </a:r>
            <a:r>
              <a:rPr lang="en-US" sz="2500" baseline="30000" dirty="0" smtClean="0"/>
              <a:t>11</a:t>
            </a:r>
            <a:r>
              <a:rPr lang="en-US" sz="2500" dirty="0" smtClean="0"/>
              <a:t>But </a:t>
            </a:r>
            <a:r>
              <a:rPr lang="en-US" sz="2500" dirty="0"/>
              <a:t>I, brethren, if I still preach circumcision, why am I still persecuted? Then the stumbling block of the cross has been abolished. </a:t>
            </a:r>
            <a:r>
              <a:rPr lang="en-US" sz="2500" baseline="30000" dirty="0" smtClean="0"/>
              <a:t>12</a:t>
            </a:r>
            <a:r>
              <a:rPr lang="en-US" sz="2500" dirty="0" smtClean="0"/>
              <a:t>I </a:t>
            </a:r>
            <a:r>
              <a:rPr lang="en-US" sz="2500" dirty="0"/>
              <a:t>wish that those who are troubling you would </a:t>
            </a:r>
            <a:r>
              <a:rPr lang="en-US" sz="2500" dirty="0" smtClean="0"/>
              <a:t>even mutilate </a:t>
            </a:r>
            <a:r>
              <a:rPr lang="en-US" sz="2500" dirty="0"/>
              <a:t>themselves.</a:t>
            </a:r>
            <a:r>
              <a:rPr lang="en-US" altLang="en-US" sz="2500" dirty="0" smtClean="0"/>
              <a:t>”</a:t>
            </a:r>
          </a:p>
        </p:txBody>
      </p:sp>
      <p:sp>
        <p:nvSpPr>
          <p:cNvPr id="3076" name="Rectangle 1"/>
          <p:cNvSpPr>
            <a:spLocks noChangeArrowheads="1"/>
          </p:cNvSpPr>
          <p:nvPr/>
        </p:nvSpPr>
        <p:spPr bwMode="auto">
          <a:xfrm>
            <a:off x="0" y="762000"/>
            <a:ext cx="6553200" cy="619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Why would the Judaizing teachers claim Paul himself taught circumcision?</a:t>
            </a:r>
            <a:endParaRPr lang="en-US" altLang="en-US" sz="2400" dirty="0" smtClean="0"/>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1800" dirty="0" smtClean="0"/>
              <a:t>Perhaps because he had Timothy circumcised (Acts 16:3). He rightly, though, points out the Judaizing teachers’ inconsistency</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False teachers are always “false”, no matter how smart they sound</a:t>
            </a:r>
            <a:endParaRPr lang="en-US" altLang="en-US" sz="800" dirty="0" smtClean="0"/>
          </a:p>
          <a:p>
            <a:pPr eaLnBrk="1" hangingPunct="1">
              <a:lnSpc>
                <a:spcPct val="80000"/>
              </a:lnSpc>
              <a:spcBef>
                <a:spcPct val="0"/>
              </a:spcBef>
              <a:buFontTx/>
              <a:buAutoNum type="arabicParenR"/>
            </a:pPr>
            <a:r>
              <a:rPr lang="en-US" altLang="en-US" sz="2400" u="sng" dirty="0" smtClean="0"/>
              <a:t>Why was the cross such a stumbling block for the Jews?</a:t>
            </a:r>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1800" dirty="0" smtClean="0"/>
              <a:t>They were more interested in a Messiah that benefited them materially than spiritually</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Though most Jews rejected Christ outright, others, like the Judaizing teachers, sought to conform Christianity to their Law</a:t>
            </a:r>
          </a:p>
          <a:p>
            <a:pPr lvl="1" eaLnBrk="1" hangingPunct="1">
              <a:lnSpc>
                <a:spcPct val="80000"/>
              </a:lnSpc>
              <a:spcBef>
                <a:spcPct val="0"/>
              </a:spcBef>
              <a:buFont typeface="+mj-lt"/>
              <a:buAutoNum type="alphaLcParenR"/>
            </a:pPr>
            <a:endParaRPr lang="en-US" altLang="en-US" sz="800" dirty="0" smtClean="0"/>
          </a:p>
          <a:p>
            <a:pPr eaLnBrk="1" hangingPunct="1">
              <a:lnSpc>
                <a:spcPct val="80000"/>
              </a:lnSpc>
              <a:spcBef>
                <a:spcPct val="0"/>
              </a:spcBef>
              <a:buFontTx/>
              <a:buAutoNum type="arabicParenR"/>
            </a:pPr>
            <a:r>
              <a:rPr lang="en-US" altLang="en-US" sz="2400" u="sng" dirty="0" smtClean="0"/>
              <a:t>What does Paul mean by wishing they would mutilate themselves?</a:t>
            </a:r>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1800" dirty="0"/>
              <a:t>Knowing the ramifications of this false doctrine, he may be filled w/righteous indignation</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dirty="0"/>
              <a:t>Since castration was so abhorrent, perhaps doing so would neutralize their influence</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a:t>Point</a:t>
            </a:r>
            <a:r>
              <a:rPr lang="en-US" altLang="en-US" sz="1800" dirty="0"/>
              <a:t>: Their end was inevitable, but Paul wished it to be sooner than </a:t>
            </a:r>
            <a:r>
              <a:rPr lang="en-US" altLang="en-US" sz="1800" dirty="0" smtClean="0"/>
              <a:t>later</a:t>
            </a:r>
            <a:endParaRPr lang="en-US" altLang="en-US" sz="2400" dirty="0"/>
          </a:p>
        </p:txBody>
      </p:sp>
    </p:spTree>
    <p:extLst>
      <p:ext uri="{BB962C8B-B14F-4D97-AF65-F5344CB8AC3E}">
        <p14:creationId xmlns:p14="http://schemas.microsoft.com/office/powerpoint/2010/main" val="1254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5" end="5"/>
                                            </p:txEl>
                                          </p:spTgt>
                                        </p:tgtEl>
                                        <p:attrNameLst>
                                          <p:attrName>style.visibility</p:attrName>
                                        </p:attrNameLst>
                                      </p:cBhvr>
                                      <p:to>
                                        <p:strVal val="visible"/>
                                      </p:to>
                                    </p:set>
                                    <p:animEffect transition="in" filter="fade">
                                      <p:cBhvr>
                                        <p:cTn id="22" dur="500"/>
                                        <p:tgtEl>
                                          <p:spTgt spid="307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7" end="7"/>
                                            </p:txEl>
                                          </p:spTgt>
                                        </p:tgtEl>
                                        <p:attrNameLst>
                                          <p:attrName>style.visibility</p:attrName>
                                        </p:attrNameLst>
                                      </p:cBhvr>
                                      <p:to>
                                        <p:strVal val="visible"/>
                                      </p:to>
                                    </p:set>
                                    <p:animEffect transition="in" filter="fade">
                                      <p:cBhvr>
                                        <p:cTn id="27" dur="500"/>
                                        <p:tgtEl>
                                          <p:spTgt spid="307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9" end="9"/>
                                            </p:txEl>
                                          </p:spTgt>
                                        </p:tgtEl>
                                        <p:attrNameLst>
                                          <p:attrName>style.visibility</p:attrName>
                                        </p:attrNameLst>
                                      </p:cBhvr>
                                      <p:to>
                                        <p:strVal val="visible"/>
                                      </p:to>
                                    </p:set>
                                    <p:animEffect transition="in" filter="fade">
                                      <p:cBhvr>
                                        <p:cTn id="32" dur="500"/>
                                        <p:tgtEl>
                                          <p:spTgt spid="307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1" end="11"/>
                                            </p:txEl>
                                          </p:spTgt>
                                        </p:tgtEl>
                                        <p:attrNameLst>
                                          <p:attrName>style.visibility</p:attrName>
                                        </p:attrNameLst>
                                      </p:cBhvr>
                                      <p:to>
                                        <p:strVal val="visible"/>
                                      </p:to>
                                    </p:set>
                                    <p:animEffect transition="in" filter="fade">
                                      <p:cBhvr>
                                        <p:cTn id="37" dur="500"/>
                                        <p:tgtEl>
                                          <p:spTgt spid="3076">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3" end="13"/>
                                            </p:txEl>
                                          </p:spTgt>
                                        </p:tgtEl>
                                        <p:attrNameLst>
                                          <p:attrName>style.visibility</p:attrName>
                                        </p:attrNameLst>
                                      </p:cBhvr>
                                      <p:to>
                                        <p:strVal val="visible"/>
                                      </p:to>
                                    </p:set>
                                    <p:animEffect transition="in" filter="fade">
                                      <p:cBhvr>
                                        <p:cTn id="42" dur="500"/>
                                        <p:tgtEl>
                                          <p:spTgt spid="3076">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5" end="15"/>
                                            </p:txEl>
                                          </p:spTgt>
                                        </p:tgtEl>
                                        <p:attrNameLst>
                                          <p:attrName>style.visibility</p:attrName>
                                        </p:attrNameLst>
                                      </p:cBhvr>
                                      <p:to>
                                        <p:strVal val="visible"/>
                                      </p:to>
                                    </p:set>
                                    <p:animEffect transition="in" filter="fade">
                                      <p:cBhvr>
                                        <p:cTn id="47" dur="500"/>
                                        <p:tgtEl>
                                          <p:spTgt spid="3076">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7" end="17"/>
                                            </p:txEl>
                                          </p:spTgt>
                                        </p:tgtEl>
                                        <p:attrNameLst>
                                          <p:attrName>style.visibility</p:attrName>
                                        </p:attrNameLst>
                                      </p:cBhvr>
                                      <p:to>
                                        <p:strVal val="visible"/>
                                      </p:to>
                                    </p:set>
                                    <p:animEffect transition="in" filter="fade">
                                      <p:cBhvr>
                                        <p:cTn id="52" dur="500"/>
                                        <p:tgtEl>
                                          <p:spTgt spid="307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r>
              <a:rPr lang="en-US" altLang="en-US" sz="6800" b="1" dirty="0"/>
              <a:t>Love Fulfills The Law</a:t>
            </a:r>
            <a:endParaRPr lang="en-US" altLang="en-US" sz="6800" b="1" dirty="0" smtClean="0"/>
          </a:p>
        </p:txBody>
      </p:sp>
      <p:sp>
        <p:nvSpPr>
          <p:cNvPr id="3075" name="Rectangle 3"/>
          <p:cNvSpPr>
            <a:spLocks noGrp="1" noChangeArrowheads="1"/>
          </p:cNvSpPr>
          <p:nvPr>
            <p:ph type="body" idx="1"/>
          </p:nvPr>
        </p:nvSpPr>
        <p:spPr>
          <a:xfrm>
            <a:off x="6324600" y="762000"/>
            <a:ext cx="2819400" cy="6096000"/>
          </a:xfrm>
        </p:spPr>
        <p:txBody>
          <a:bodyPr>
            <a:noAutofit/>
          </a:bodyPr>
          <a:lstStyle/>
          <a:p>
            <a:pPr marL="0" indent="0">
              <a:buNone/>
            </a:pPr>
            <a:r>
              <a:rPr lang="en-US" altLang="en-US" sz="2200" b="1" dirty="0" smtClean="0"/>
              <a:t>Gal 5:13-15 </a:t>
            </a:r>
            <a:r>
              <a:rPr lang="en-US" altLang="en-US" sz="2200" dirty="0" smtClean="0"/>
              <a:t>–“</a:t>
            </a:r>
            <a:r>
              <a:rPr lang="en-US" sz="2200" baseline="30000" dirty="0" smtClean="0"/>
              <a:t>13</a:t>
            </a:r>
            <a:r>
              <a:rPr lang="en-US" sz="2200" dirty="0" smtClean="0"/>
              <a:t>For </a:t>
            </a:r>
            <a:r>
              <a:rPr lang="en-US" sz="2200" dirty="0"/>
              <a:t>you were called to freedom, brethren; only do not turn your freedom into an opportunity for the flesh, but through love serve one another. </a:t>
            </a:r>
            <a:r>
              <a:rPr lang="en-US" sz="2200" baseline="30000" dirty="0" smtClean="0"/>
              <a:t>14</a:t>
            </a:r>
            <a:r>
              <a:rPr lang="en-US" sz="2200" dirty="0" smtClean="0"/>
              <a:t>For </a:t>
            </a:r>
            <a:r>
              <a:rPr lang="en-US" sz="2200" dirty="0"/>
              <a:t>the whole Law is fulfilled in one word, in the statement, “</a:t>
            </a:r>
            <a:r>
              <a:rPr lang="en-US" sz="2200" cap="small" dirty="0"/>
              <a:t>You shall love your neighbor as yourself</a:t>
            </a:r>
            <a:r>
              <a:rPr lang="en-US" sz="2200" dirty="0"/>
              <a:t>.” </a:t>
            </a:r>
            <a:r>
              <a:rPr lang="en-US" sz="2200" baseline="30000" dirty="0" smtClean="0"/>
              <a:t>15</a:t>
            </a:r>
            <a:r>
              <a:rPr lang="en-US" sz="2200" dirty="0" smtClean="0"/>
              <a:t>But </a:t>
            </a:r>
            <a:r>
              <a:rPr lang="en-US" sz="2200" dirty="0"/>
              <a:t>if you bite and devour one another, take care that you are not consumed by one another.</a:t>
            </a:r>
            <a:r>
              <a:rPr lang="en-US" altLang="en-US" sz="2200" dirty="0" smtClean="0"/>
              <a:t>”</a:t>
            </a:r>
          </a:p>
        </p:txBody>
      </p:sp>
      <p:sp>
        <p:nvSpPr>
          <p:cNvPr id="3076" name="Rectangle 1"/>
          <p:cNvSpPr>
            <a:spLocks noChangeArrowheads="1"/>
          </p:cNvSpPr>
          <p:nvPr/>
        </p:nvSpPr>
        <p:spPr bwMode="auto">
          <a:xfrm>
            <a:off x="0" y="838200"/>
            <a:ext cx="6400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Why does freedom in Christ cause some to become fleshly?</a:t>
            </a:r>
            <a:endParaRPr lang="en-US" altLang="en-US" sz="2400" dirty="0" smtClean="0"/>
          </a:p>
          <a:p>
            <a:pPr lvl="1" eaLnBrk="1" hangingPunct="1">
              <a:lnSpc>
                <a:spcPct val="80000"/>
              </a:lnSpc>
              <a:spcBef>
                <a:spcPct val="0"/>
              </a:spcBef>
              <a:buFont typeface="+mj-lt"/>
              <a:buAutoNum type="alphaLcParenR"/>
            </a:pPr>
            <a:endParaRPr lang="en-US" altLang="en-US" sz="800" u="sng" dirty="0"/>
          </a:p>
          <a:p>
            <a:pPr lvl="1" eaLnBrk="1" hangingPunct="1">
              <a:lnSpc>
                <a:spcPct val="80000"/>
              </a:lnSpc>
              <a:spcBef>
                <a:spcPct val="0"/>
              </a:spcBef>
              <a:buFont typeface="+mj-lt"/>
              <a:buAutoNum type="alphaLcParenR"/>
            </a:pPr>
            <a:r>
              <a:rPr lang="en-US" altLang="en-US" sz="1800" dirty="0" smtClean="0"/>
              <a:t>Christianity often brings with it relief, peace, and joy</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Satan can twist these attitudes for his purposes</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Freedom in Christ does not eliminate obligation nor should it lead to self-indulgence</a:t>
            </a:r>
          </a:p>
          <a:p>
            <a:pPr lvl="1" eaLnBrk="1" hangingPunct="1">
              <a:lnSpc>
                <a:spcPct val="80000"/>
              </a:lnSpc>
              <a:spcBef>
                <a:spcPct val="0"/>
              </a:spcBef>
              <a:buFont typeface="+mj-lt"/>
              <a:buAutoNum type="alphaLcParenR"/>
            </a:pPr>
            <a:endParaRPr lang="en-US" altLang="en-US" sz="800" dirty="0" smtClean="0"/>
          </a:p>
          <a:p>
            <a:pPr eaLnBrk="1" hangingPunct="1">
              <a:lnSpc>
                <a:spcPct val="80000"/>
              </a:lnSpc>
              <a:spcBef>
                <a:spcPct val="0"/>
              </a:spcBef>
              <a:buFontTx/>
              <a:buAutoNum type="arabicParenR"/>
            </a:pPr>
            <a:r>
              <a:rPr lang="en-US" altLang="en-US" sz="2400" u="sng" dirty="0" smtClean="0"/>
              <a:t>Why did Paul quote from the Law in vs. 14 to show why they are no longer bound by the Law?</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Not saying there is no truth in the Law (already quoted from </a:t>
            </a:r>
            <a:r>
              <a:rPr lang="en-US" sz="1800" dirty="0" smtClean="0"/>
              <a:t>Isa </a:t>
            </a:r>
            <a:r>
              <a:rPr lang="en-US" sz="1800" dirty="0"/>
              <a:t>54, Hab 2, Lev 18 and </a:t>
            </a:r>
            <a:r>
              <a:rPr lang="en-US" sz="1800" dirty="0" smtClean="0"/>
              <a:t>Gen 12, 15)</a:t>
            </a:r>
          </a:p>
          <a:p>
            <a:pPr lvl="1" eaLnBrk="1" hangingPunct="1">
              <a:lnSpc>
                <a:spcPct val="80000"/>
              </a:lnSpc>
              <a:spcBef>
                <a:spcPct val="0"/>
              </a:spcBef>
              <a:buFont typeface="+mj-lt"/>
              <a:buAutoNum type="alphaLcParenR"/>
            </a:pPr>
            <a:endParaRPr lang="en-US" sz="8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You can use the Law if it is used properly. But the Jews used it as a means for justification</a:t>
            </a:r>
          </a:p>
          <a:p>
            <a:pPr lvl="1" eaLnBrk="1" hangingPunct="1">
              <a:lnSpc>
                <a:spcPct val="80000"/>
              </a:lnSpc>
              <a:spcBef>
                <a:spcPct val="0"/>
              </a:spcBef>
              <a:buFont typeface="+mj-lt"/>
              <a:buAutoNum type="alphaLcParenR"/>
            </a:pPr>
            <a:endParaRPr lang="en-US" altLang="en-US" sz="800" dirty="0" smtClean="0"/>
          </a:p>
          <a:p>
            <a:pPr eaLnBrk="1" hangingPunct="1">
              <a:lnSpc>
                <a:spcPct val="80000"/>
              </a:lnSpc>
              <a:spcBef>
                <a:spcPct val="0"/>
              </a:spcBef>
              <a:buFontTx/>
              <a:buAutoNum type="arabicParenR"/>
            </a:pPr>
            <a:r>
              <a:rPr lang="en-US" altLang="en-US" sz="2400" u="sng" dirty="0" smtClean="0"/>
              <a:t>Suggest some ways in which strife can consume a church</a:t>
            </a:r>
            <a:endParaRPr lang="en-US" altLang="en-US" sz="800" u="sng" dirty="0"/>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We can become so wrapped up in aspects of doctrines, that we forget “weightier” matters (justice mercy, peace, faithfulness, etc.) (Matt 23:23)</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We can form “parties”, which divides local churches</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dirty="0" smtClean="0"/>
              <a:t>Gives </a:t>
            </a:r>
            <a:r>
              <a:rPr lang="en-US" altLang="en-US" sz="1800" dirty="0" smtClean="0"/>
              <a:t>root </a:t>
            </a:r>
            <a:r>
              <a:rPr lang="en-US" altLang="en-US" sz="1800" dirty="0" smtClean="0"/>
              <a:t>to contagious emotions like bitterness</a:t>
            </a:r>
            <a:endParaRPr lang="en-US" altLang="en-US" sz="1800" dirty="0"/>
          </a:p>
        </p:txBody>
      </p:sp>
    </p:spTree>
    <p:extLst>
      <p:ext uri="{BB962C8B-B14F-4D97-AF65-F5344CB8AC3E}">
        <p14:creationId xmlns:p14="http://schemas.microsoft.com/office/powerpoint/2010/main" val="38502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6">
                                            <p:txEl>
                                              <p:pRg st="20" end="20"/>
                                            </p:txEl>
                                          </p:spTgt>
                                        </p:tgtEl>
                                        <p:attrNameLst>
                                          <p:attrName>style.visibility</p:attrName>
                                        </p:attrNameLst>
                                      </p:cBhvr>
                                      <p:to>
                                        <p:strVal val="visible"/>
                                      </p:to>
                                    </p:set>
                                    <p:animEffect transition="in" filter="fade">
                                      <p:cBhvr>
                                        <p:cTn id="57" dur="500"/>
                                        <p:tgtEl>
                                          <p:spTgt spid="3076">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22290</TotalTime>
  <Words>2618</Words>
  <Application>Microsoft Office PowerPoint</Application>
  <PresentationFormat>On-screen Show (4:3)</PresentationFormat>
  <Paragraphs>116</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Love Fulfills The Law</vt:lpstr>
      <vt:lpstr>Love Fulfills The Law</vt:lpstr>
      <vt:lpstr>Love Fulfills The Law</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360</cp:revision>
  <cp:lastPrinted>2017-06-14T21:18:25Z</cp:lastPrinted>
  <dcterms:created xsi:type="dcterms:W3CDTF">2017-04-15T17:21:00Z</dcterms:created>
  <dcterms:modified xsi:type="dcterms:W3CDTF">2017-06-14T21:20:16Z</dcterms:modified>
</cp:coreProperties>
</file>